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60" r:id="rId7"/>
    <p:sldId id="266" r:id="rId8"/>
    <p:sldId id="264" r:id="rId9"/>
    <p:sldId id="268" r:id="rId10"/>
    <p:sldId id="267" r:id="rId11"/>
    <p:sldId id="269" r:id="rId12"/>
    <p:sldId id="261" r:id="rId13"/>
    <p:sldId id="262" r:id="rId14"/>
    <p:sldId id="263" r:id="rId15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316E91-D25B-4CB0-991D-D590F344818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0133D2B-91BD-47AE-B058-10FE61C1C1F1}">
      <dgm:prSet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BART-Base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DA3EAF8-70B4-4E3F-B932-80685577BA47}" type="parTrans" cxnId="{38324AF4-B151-4415-ACB4-7E79E46F3AE9}">
      <dgm:prSet/>
      <dgm:spPr/>
      <dgm:t>
        <a:bodyPr/>
        <a:lstStyle/>
        <a:p>
          <a:endParaRPr lang="en-US"/>
        </a:p>
      </dgm:t>
    </dgm:pt>
    <dgm:pt modelId="{26F4FBEE-628C-4B30-AC43-694AC7E5AD2E}" type="sibTrans" cxnId="{38324AF4-B151-4415-ACB4-7E79E46F3AE9}">
      <dgm:prSet/>
      <dgm:spPr/>
      <dgm:t>
        <a:bodyPr/>
        <a:lstStyle/>
        <a:p>
          <a:endParaRPr lang="en-US"/>
        </a:p>
      </dgm:t>
    </dgm:pt>
    <dgm:pt modelId="{31999538-A8DB-445B-A0E6-C1C6C9543C4A}">
      <dgm:prSet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BART-Large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66B9473-6EF1-497B-B573-0F23B1D9109F}" type="parTrans" cxnId="{6AB53054-5FA5-4C44-A5FE-D38A90ED64E3}">
      <dgm:prSet/>
      <dgm:spPr/>
      <dgm:t>
        <a:bodyPr/>
        <a:lstStyle/>
        <a:p>
          <a:endParaRPr lang="en-US"/>
        </a:p>
      </dgm:t>
    </dgm:pt>
    <dgm:pt modelId="{67196AE8-47AF-4B23-8D70-D8E71173108C}" type="sibTrans" cxnId="{6AB53054-5FA5-4C44-A5FE-D38A90ED64E3}">
      <dgm:prSet/>
      <dgm:spPr/>
      <dgm:t>
        <a:bodyPr/>
        <a:lstStyle/>
        <a:p>
          <a:endParaRPr lang="en-US"/>
        </a:p>
      </dgm:t>
    </dgm:pt>
    <dgm:pt modelId="{48DA8332-E837-469B-99F0-370249ABC318}">
      <dgm:prSet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T5-Base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278D1DF-9F41-4F5C-83CC-D3C8C143F601}" type="parTrans" cxnId="{2452F98A-FB17-42D4-ACBE-DC5034171A17}">
      <dgm:prSet/>
      <dgm:spPr/>
      <dgm:t>
        <a:bodyPr/>
        <a:lstStyle/>
        <a:p>
          <a:endParaRPr lang="en-US"/>
        </a:p>
      </dgm:t>
    </dgm:pt>
    <dgm:pt modelId="{94B4791D-EA33-4958-935F-821A720EE2FE}" type="sibTrans" cxnId="{2452F98A-FB17-42D4-ACBE-DC5034171A17}">
      <dgm:prSet/>
      <dgm:spPr/>
      <dgm:t>
        <a:bodyPr/>
        <a:lstStyle/>
        <a:p>
          <a:endParaRPr lang="en-US"/>
        </a:p>
      </dgm:t>
    </dgm:pt>
    <dgm:pt modelId="{EE68C9F7-6A48-4064-9F41-EA25F6E00BF0}">
      <dgm:prSet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FLAN-T5-Base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D5F6729-0916-4F96-A5BF-C7095BDBD839}" type="parTrans" cxnId="{C012A0EB-6657-4BC4-A4C2-16C71D74EF2D}">
      <dgm:prSet/>
      <dgm:spPr/>
      <dgm:t>
        <a:bodyPr/>
        <a:lstStyle/>
        <a:p>
          <a:endParaRPr lang="en-US"/>
        </a:p>
      </dgm:t>
    </dgm:pt>
    <dgm:pt modelId="{B3036595-0A38-4EF4-8CDF-492FB2A4613D}" type="sibTrans" cxnId="{C012A0EB-6657-4BC4-A4C2-16C71D74EF2D}">
      <dgm:prSet/>
      <dgm:spPr/>
      <dgm:t>
        <a:bodyPr/>
        <a:lstStyle/>
        <a:p>
          <a:endParaRPr lang="en-US"/>
        </a:p>
      </dgm:t>
    </dgm:pt>
    <dgm:pt modelId="{DF7FCB20-C1EF-4FA4-80EC-C78DB8078FC4}" type="pres">
      <dgm:prSet presAssocID="{E1316E91-D25B-4CB0-991D-D590F3448183}" presName="linear" presStyleCnt="0">
        <dgm:presLayoutVars>
          <dgm:animLvl val="lvl"/>
          <dgm:resizeHandles val="exact"/>
        </dgm:presLayoutVars>
      </dgm:prSet>
      <dgm:spPr/>
    </dgm:pt>
    <dgm:pt modelId="{74FB6C17-F3FC-47A7-83AB-04AC4FAB1752}" type="pres">
      <dgm:prSet presAssocID="{90133D2B-91BD-47AE-B058-10FE61C1C1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0D35EF0-8127-4640-8D89-BF0DE17BFD7B}" type="pres">
      <dgm:prSet presAssocID="{26F4FBEE-628C-4B30-AC43-694AC7E5AD2E}" presName="spacer" presStyleCnt="0"/>
      <dgm:spPr/>
    </dgm:pt>
    <dgm:pt modelId="{96BC92E8-06CE-475B-A2E2-BAE10E877128}" type="pres">
      <dgm:prSet presAssocID="{31999538-A8DB-445B-A0E6-C1C6C9543C4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9DE2EFE-7A94-40E0-B63E-E8F22AD22B3F}" type="pres">
      <dgm:prSet presAssocID="{67196AE8-47AF-4B23-8D70-D8E71173108C}" presName="spacer" presStyleCnt="0"/>
      <dgm:spPr/>
    </dgm:pt>
    <dgm:pt modelId="{7CC0954E-3459-4F7F-89B8-E14B116848FA}" type="pres">
      <dgm:prSet presAssocID="{48DA8332-E837-469B-99F0-370249ABC31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F579069-5CBC-4607-8DA5-CCBD58B7EDA5}" type="pres">
      <dgm:prSet presAssocID="{94B4791D-EA33-4958-935F-821A720EE2FE}" presName="spacer" presStyleCnt="0"/>
      <dgm:spPr/>
    </dgm:pt>
    <dgm:pt modelId="{2BED6868-5196-4B5E-AB85-7EE3B0DF9B1F}" type="pres">
      <dgm:prSet presAssocID="{EE68C9F7-6A48-4064-9F41-EA25F6E00BF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063DA5C-C2E3-4FBD-ABC3-E7570FB8B4FD}" type="presOf" srcId="{90133D2B-91BD-47AE-B058-10FE61C1C1F1}" destId="{74FB6C17-F3FC-47A7-83AB-04AC4FAB1752}" srcOrd="0" destOrd="0" presId="urn:microsoft.com/office/officeart/2005/8/layout/vList2"/>
    <dgm:cxn modelId="{6AB53054-5FA5-4C44-A5FE-D38A90ED64E3}" srcId="{E1316E91-D25B-4CB0-991D-D590F3448183}" destId="{31999538-A8DB-445B-A0E6-C1C6C9543C4A}" srcOrd="1" destOrd="0" parTransId="{266B9473-6EF1-497B-B573-0F23B1D9109F}" sibTransId="{67196AE8-47AF-4B23-8D70-D8E71173108C}"/>
    <dgm:cxn modelId="{EE94CC7E-D2D2-420B-904B-36DD0D45EF46}" type="presOf" srcId="{EE68C9F7-6A48-4064-9F41-EA25F6E00BF0}" destId="{2BED6868-5196-4B5E-AB85-7EE3B0DF9B1F}" srcOrd="0" destOrd="0" presId="urn:microsoft.com/office/officeart/2005/8/layout/vList2"/>
    <dgm:cxn modelId="{2452F98A-FB17-42D4-ACBE-DC5034171A17}" srcId="{E1316E91-D25B-4CB0-991D-D590F3448183}" destId="{48DA8332-E837-469B-99F0-370249ABC318}" srcOrd="2" destOrd="0" parTransId="{8278D1DF-9F41-4F5C-83CC-D3C8C143F601}" sibTransId="{94B4791D-EA33-4958-935F-821A720EE2FE}"/>
    <dgm:cxn modelId="{3EDB7C90-B8DE-48F6-BAFF-3E3024C3B342}" type="presOf" srcId="{48DA8332-E837-469B-99F0-370249ABC318}" destId="{7CC0954E-3459-4F7F-89B8-E14B116848FA}" srcOrd="0" destOrd="0" presId="urn:microsoft.com/office/officeart/2005/8/layout/vList2"/>
    <dgm:cxn modelId="{F1E4619F-5040-4CBF-82DA-2E579B626B27}" type="presOf" srcId="{31999538-A8DB-445B-A0E6-C1C6C9543C4A}" destId="{96BC92E8-06CE-475B-A2E2-BAE10E877128}" srcOrd="0" destOrd="0" presId="urn:microsoft.com/office/officeart/2005/8/layout/vList2"/>
    <dgm:cxn modelId="{69C10BC6-915D-4672-A14C-A5DEAEF756B6}" type="presOf" srcId="{E1316E91-D25B-4CB0-991D-D590F3448183}" destId="{DF7FCB20-C1EF-4FA4-80EC-C78DB8078FC4}" srcOrd="0" destOrd="0" presId="urn:microsoft.com/office/officeart/2005/8/layout/vList2"/>
    <dgm:cxn modelId="{C012A0EB-6657-4BC4-A4C2-16C71D74EF2D}" srcId="{E1316E91-D25B-4CB0-991D-D590F3448183}" destId="{EE68C9F7-6A48-4064-9F41-EA25F6E00BF0}" srcOrd="3" destOrd="0" parTransId="{3D5F6729-0916-4F96-A5BF-C7095BDBD839}" sibTransId="{B3036595-0A38-4EF4-8CDF-492FB2A4613D}"/>
    <dgm:cxn modelId="{38324AF4-B151-4415-ACB4-7E79E46F3AE9}" srcId="{E1316E91-D25B-4CB0-991D-D590F3448183}" destId="{90133D2B-91BD-47AE-B058-10FE61C1C1F1}" srcOrd="0" destOrd="0" parTransId="{6DA3EAF8-70B4-4E3F-B932-80685577BA47}" sibTransId="{26F4FBEE-628C-4B30-AC43-694AC7E5AD2E}"/>
    <dgm:cxn modelId="{0355E95C-9968-43CC-8ACA-0089221A37DF}" type="presParOf" srcId="{DF7FCB20-C1EF-4FA4-80EC-C78DB8078FC4}" destId="{74FB6C17-F3FC-47A7-83AB-04AC4FAB1752}" srcOrd="0" destOrd="0" presId="urn:microsoft.com/office/officeart/2005/8/layout/vList2"/>
    <dgm:cxn modelId="{53E311B4-2427-4D82-8F9E-744889F7904D}" type="presParOf" srcId="{DF7FCB20-C1EF-4FA4-80EC-C78DB8078FC4}" destId="{B0D35EF0-8127-4640-8D89-BF0DE17BFD7B}" srcOrd="1" destOrd="0" presId="urn:microsoft.com/office/officeart/2005/8/layout/vList2"/>
    <dgm:cxn modelId="{447AF2F7-E77E-410C-8890-2114FCAC26B1}" type="presParOf" srcId="{DF7FCB20-C1EF-4FA4-80EC-C78DB8078FC4}" destId="{96BC92E8-06CE-475B-A2E2-BAE10E877128}" srcOrd="2" destOrd="0" presId="urn:microsoft.com/office/officeart/2005/8/layout/vList2"/>
    <dgm:cxn modelId="{1E7EBB1C-2DE2-4F86-AF09-3F1B62E3847B}" type="presParOf" srcId="{DF7FCB20-C1EF-4FA4-80EC-C78DB8078FC4}" destId="{69DE2EFE-7A94-40E0-B63E-E8F22AD22B3F}" srcOrd="3" destOrd="0" presId="urn:microsoft.com/office/officeart/2005/8/layout/vList2"/>
    <dgm:cxn modelId="{C7A52822-2594-4CF4-BB9A-02BCAA955604}" type="presParOf" srcId="{DF7FCB20-C1EF-4FA4-80EC-C78DB8078FC4}" destId="{7CC0954E-3459-4F7F-89B8-E14B116848FA}" srcOrd="4" destOrd="0" presId="urn:microsoft.com/office/officeart/2005/8/layout/vList2"/>
    <dgm:cxn modelId="{CAE6C48A-1120-495A-8406-BCC677F16E9A}" type="presParOf" srcId="{DF7FCB20-C1EF-4FA4-80EC-C78DB8078FC4}" destId="{DF579069-5CBC-4607-8DA5-CCBD58B7EDA5}" srcOrd="5" destOrd="0" presId="urn:microsoft.com/office/officeart/2005/8/layout/vList2"/>
    <dgm:cxn modelId="{C960A463-C630-4956-8951-6E1F3368A36E}" type="presParOf" srcId="{DF7FCB20-C1EF-4FA4-80EC-C78DB8078FC4}" destId="{2BED6868-5196-4B5E-AB85-7EE3B0DF9B1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E2111F-18C3-434B-A29A-D153508BFFC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0063871-3638-41E8-A494-4D9E7EEDA2F2}">
      <dgm:prSet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Instruction tuning FLAN-T5 may produce different results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3AFB4E6-09FD-4EDA-9C1E-08A632A6BAA1}" type="parTrans" cxnId="{BDF55008-6B88-4478-93B1-70E978361082}">
      <dgm:prSet/>
      <dgm:spPr/>
      <dgm:t>
        <a:bodyPr/>
        <a:lstStyle/>
        <a:p>
          <a:endParaRPr lang="en-US"/>
        </a:p>
      </dgm:t>
    </dgm:pt>
    <dgm:pt modelId="{B9820B21-C78E-48B5-BF4B-BE63389B02A3}" type="sibTrans" cxnId="{BDF55008-6B88-4478-93B1-70E978361082}">
      <dgm:prSet/>
      <dgm:spPr/>
      <dgm:t>
        <a:bodyPr/>
        <a:lstStyle/>
        <a:p>
          <a:endParaRPr lang="en-US"/>
        </a:p>
      </dgm:t>
    </dgm:pt>
    <dgm:pt modelId="{B1587F4B-D457-454D-BC1C-0FD901E0A2E5}">
      <dgm:prSet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Experiment on the medium and large size datasets for </a:t>
          </a:r>
          <a:r>
            <a:rPr lang="en-GB" dirty="0" err="1">
              <a:latin typeface="Arial" panose="020B0604020202020204" pitchFamily="34" charset="0"/>
              <a:cs typeface="Arial" panose="020B0604020202020204" pitchFamily="34" charset="0"/>
            </a:rPr>
            <a:t>SciGen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2E6520F-4D59-4197-B6E0-05C494F2A5C9}" type="parTrans" cxnId="{1B478C4D-14C3-4D65-B6CF-05F330E40D2D}">
      <dgm:prSet/>
      <dgm:spPr/>
      <dgm:t>
        <a:bodyPr/>
        <a:lstStyle/>
        <a:p>
          <a:endParaRPr lang="en-US"/>
        </a:p>
      </dgm:t>
    </dgm:pt>
    <dgm:pt modelId="{339BBACC-E6C1-4C57-B24C-B6B537C422A9}" type="sibTrans" cxnId="{1B478C4D-14C3-4D65-B6CF-05F330E40D2D}">
      <dgm:prSet/>
      <dgm:spPr/>
      <dgm:t>
        <a:bodyPr/>
        <a:lstStyle/>
        <a:p>
          <a:endParaRPr lang="en-US"/>
        </a:p>
      </dgm:t>
    </dgm:pt>
    <dgm:pt modelId="{CFF7BD4B-B7B4-48D2-9F69-9B7A5FB55CC5}">
      <dgm:prSet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Experiment on ‘bigger’ and more ‘state-of-the-art’ models like Llama-2 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566AC62-129D-494D-8250-052F167F2D6D}" type="parTrans" cxnId="{B4016701-494F-4B1E-98C4-CCDA329748ED}">
      <dgm:prSet/>
      <dgm:spPr/>
      <dgm:t>
        <a:bodyPr/>
        <a:lstStyle/>
        <a:p>
          <a:endParaRPr lang="en-US"/>
        </a:p>
      </dgm:t>
    </dgm:pt>
    <dgm:pt modelId="{20A976DA-D5BC-4430-9012-066BA0532143}" type="sibTrans" cxnId="{B4016701-494F-4B1E-98C4-CCDA329748ED}">
      <dgm:prSet/>
      <dgm:spPr/>
      <dgm:t>
        <a:bodyPr/>
        <a:lstStyle/>
        <a:p>
          <a:endParaRPr lang="en-US"/>
        </a:p>
      </dgm:t>
    </dgm:pt>
    <dgm:pt modelId="{ABF69187-8C00-4FDA-9525-5CB023843749}" type="pres">
      <dgm:prSet presAssocID="{B0E2111F-18C3-434B-A29A-D153508BFFCB}" presName="root" presStyleCnt="0">
        <dgm:presLayoutVars>
          <dgm:dir/>
          <dgm:resizeHandles val="exact"/>
        </dgm:presLayoutVars>
      </dgm:prSet>
      <dgm:spPr/>
    </dgm:pt>
    <dgm:pt modelId="{26531E5C-B38F-4534-9542-D983BFD8A153}" type="pres">
      <dgm:prSet presAssocID="{60063871-3638-41E8-A494-4D9E7EEDA2F2}" presName="compNode" presStyleCnt="0"/>
      <dgm:spPr/>
    </dgm:pt>
    <dgm:pt modelId="{CADB5155-7747-4CB5-B45C-5081C7493CB2}" type="pres">
      <dgm:prSet presAssocID="{60063871-3638-41E8-A494-4D9E7EEDA2F2}" presName="bgRect" presStyleLbl="bgShp" presStyleIdx="0" presStyleCnt="3"/>
      <dgm:spPr/>
    </dgm:pt>
    <dgm:pt modelId="{B4B5A177-35F4-484B-A51F-83F7BE3E3E16}" type="pres">
      <dgm:prSet presAssocID="{60063871-3638-41E8-A494-4D9E7EEDA2F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ammable"/>
        </a:ext>
      </dgm:extLst>
    </dgm:pt>
    <dgm:pt modelId="{4684BA3B-4AAC-4AD1-8B5B-320D632C4003}" type="pres">
      <dgm:prSet presAssocID="{60063871-3638-41E8-A494-4D9E7EEDA2F2}" presName="spaceRect" presStyleCnt="0"/>
      <dgm:spPr/>
    </dgm:pt>
    <dgm:pt modelId="{5847EAF9-8E21-4329-B5EA-80C7D2440286}" type="pres">
      <dgm:prSet presAssocID="{60063871-3638-41E8-A494-4D9E7EEDA2F2}" presName="parTx" presStyleLbl="revTx" presStyleIdx="0" presStyleCnt="3">
        <dgm:presLayoutVars>
          <dgm:chMax val="0"/>
          <dgm:chPref val="0"/>
        </dgm:presLayoutVars>
      </dgm:prSet>
      <dgm:spPr/>
    </dgm:pt>
    <dgm:pt modelId="{4B0D4878-25E2-4A24-8BA3-EDE25C0813A5}" type="pres">
      <dgm:prSet presAssocID="{B9820B21-C78E-48B5-BF4B-BE63389B02A3}" presName="sibTrans" presStyleCnt="0"/>
      <dgm:spPr/>
    </dgm:pt>
    <dgm:pt modelId="{DC39F926-E65D-4125-A491-0BBF4BFB1874}" type="pres">
      <dgm:prSet presAssocID="{B1587F4B-D457-454D-BC1C-0FD901E0A2E5}" presName="compNode" presStyleCnt="0"/>
      <dgm:spPr/>
    </dgm:pt>
    <dgm:pt modelId="{0B4E0536-02F2-416A-8D51-4FEDAA06D1AA}" type="pres">
      <dgm:prSet presAssocID="{B1587F4B-D457-454D-BC1C-0FD901E0A2E5}" presName="bgRect" presStyleLbl="bgShp" presStyleIdx="1" presStyleCnt="3"/>
      <dgm:spPr/>
    </dgm:pt>
    <dgm:pt modelId="{E4BE81B9-64A4-4A19-8F0B-E39E796D570E}" type="pres">
      <dgm:prSet presAssocID="{B1587F4B-D457-454D-BC1C-0FD901E0A2E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1416E67-C69D-4113-A126-71C9BCF411F9}" type="pres">
      <dgm:prSet presAssocID="{B1587F4B-D457-454D-BC1C-0FD901E0A2E5}" presName="spaceRect" presStyleCnt="0"/>
      <dgm:spPr/>
    </dgm:pt>
    <dgm:pt modelId="{5062D7EF-EC29-460E-B2D5-F40EC4B9A71A}" type="pres">
      <dgm:prSet presAssocID="{B1587F4B-D457-454D-BC1C-0FD901E0A2E5}" presName="parTx" presStyleLbl="revTx" presStyleIdx="1" presStyleCnt="3">
        <dgm:presLayoutVars>
          <dgm:chMax val="0"/>
          <dgm:chPref val="0"/>
        </dgm:presLayoutVars>
      </dgm:prSet>
      <dgm:spPr/>
    </dgm:pt>
    <dgm:pt modelId="{B3DABF96-FB1F-488F-B243-895ECDA911B4}" type="pres">
      <dgm:prSet presAssocID="{339BBACC-E6C1-4C57-B24C-B6B537C422A9}" presName="sibTrans" presStyleCnt="0"/>
      <dgm:spPr/>
    </dgm:pt>
    <dgm:pt modelId="{5F96479C-5D3F-49A0-BB4D-C7DEFD633460}" type="pres">
      <dgm:prSet presAssocID="{CFF7BD4B-B7B4-48D2-9F69-9B7A5FB55CC5}" presName="compNode" presStyleCnt="0"/>
      <dgm:spPr/>
    </dgm:pt>
    <dgm:pt modelId="{CC24A4F6-CC9F-4FB5-AAC6-86A0D625035F}" type="pres">
      <dgm:prSet presAssocID="{CFF7BD4B-B7B4-48D2-9F69-9B7A5FB55CC5}" presName="bgRect" presStyleLbl="bgShp" presStyleIdx="2" presStyleCnt="3"/>
      <dgm:spPr/>
    </dgm:pt>
    <dgm:pt modelId="{A4796ACA-691B-4013-A038-A12969B88C03}" type="pres">
      <dgm:prSet presAssocID="{CFF7BD4B-B7B4-48D2-9F69-9B7A5FB55CC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xclamation Mark"/>
        </a:ext>
      </dgm:extLst>
    </dgm:pt>
    <dgm:pt modelId="{2CFB3159-F170-4BBF-B68F-310C44F9DBFC}" type="pres">
      <dgm:prSet presAssocID="{CFF7BD4B-B7B4-48D2-9F69-9B7A5FB55CC5}" presName="spaceRect" presStyleCnt="0"/>
      <dgm:spPr/>
    </dgm:pt>
    <dgm:pt modelId="{53415F52-D387-4CAF-BD30-0A565CF438D2}" type="pres">
      <dgm:prSet presAssocID="{CFF7BD4B-B7B4-48D2-9F69-9B7A5FB55CC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4016701-494F-4B1E-98C4-CCDA329748ED}" srcId="{B0E2111F-18C3-434B-A29A-D153508BFFCB}" destId="{CFF7BD4B-B7B4-48D2-9F69-9B7A5FB55CC5}" srcOrd="2" destOrd="0" parTransId="{9566AC62-129D-494D-8250-052F167F2D6D}" sibTransId="{20A976DA-D5BC-4430-9012-066BA0532143}"/>
    <dgm:cxn modelId="{BDF55008-6B88-4478-93B1-70E978361082}" srcId="{B0E2111F-18C3-434B-A29A-D153508BFFCB}" destId="{60063871-3638-41E8-A494-4D9E7EEDA2F2}" srcOrd="0" destOrd="0" parTransId="{B3AFB4E6-09FD-4EDA-9C1E-08A632A6BAA1}" sibTransId="{B9820B21-C78E-48B5-BF4B-BE63389B02A3}"/>
    <dgm:cxn modelId="{2B1BD60A-293D-4AA1-A4B2-06FEAF9522CF}" type="presOf" srcId="{B1587F4B-D457-454D-BC1C-0FD901E0A2E5}" destId="{5062D7EF-EC29-460E-B2D5-F40EC4B9A71A}" srcOrd="0" destOrd="0" presId="urn:microsoft.com/office/officeart/2018/2/layout/IconVerticalSolidList"/>
    <dgm:cxn modelId="{975AA517-D085-43AF-B728-B25426DBD1EF}" type="presOf" srcId="{B0E2111F-18C3-434B-A29A-D153508BFFCB}" destId="{ABF69187-8C00-4FDA-9525-5CB023843749}" srcOrd="0" destOrd="0" presId="urn:microsoft.com/office/officeart/2018/2/layout/IconVerticalSolidList"/>
    <dgm:cxn modelId="{094A9C65-8A1C-4F13-930D-698E9CD5A6C6}" type="presOf" srcId="{CFF7BD4B-B7B4-48D2-9F69-9B7A5FB55CC5}" destId="{53415F52-D387-4CAF-BD30-0A565CF438D2}" srcOrd="0" destOrd="0" presId="urn:microsoft.com/office/officeart/2018/2/layout/IconVerticalSolidList"/>
    <dgm:cxn modelId="{1B478C4D-14C3-4D65-B6CF-05F330E40D2D}" srcId="{B0E2111F-18C3-434B-A29A-D153508BFFCB}" destId="{B1587F4B-D457-454D-BC1C-0FD901E0A2E5}" srcOrd="1" destOrd="0" parTransId="{12E6520F-4D59-4197-B6E0-05C494F2A5C9}" sibTransId="{339BBACC-E6C1-4C57-B24C-B6B537C422A9}"/>
    <dgm:cxn modelId="{F3568BAC-F04F-48ED-A98B-3C8EA7DA870D}" type="presOf" srcId="{60063871-3638-41E8-A494-4D9E7EEDA2F2}" destId="{5847EAF9-8E21-4329-B5EA-80C7D2440286}" srcOrd="0" destOrd="0" presId="urn:microsoft.com/office/officeart/2018/2/layout/IconVerticalSolidList"/>
    <dgm:cxn modelId="{FAF2DD78-AFC2-4E6C-B5DA-31B585635FBD}" type="presParOf" srcId="{ABF69187-8C00-4FDA-9525-5CB023843749}" destId="{26531E5C-B38F-4534-9542-D983BFD8A153}" srcOrd="0" destOrd="0" presId="urn:microsoft.com/office/officeart/2018/2/layout/IconVerticalSolidList"/>
    <dgm:cxn modelId="{8A6AC141-BBF0-4974-8024-E7BDCE7C7749}" type="presParOf" srcId="{26531E5C-B38F-4534-9542-D983BFD8A153}" destId="{CADB5155-7747-4CB5-B45C-5081C7493CB2}" srcOrd="0" destOrd="0" presId="urn:microsoft.com/office/officeart/2018/2/layout/IconVerticalSolidList"/>
    <dgm:cxn modelId="{DDC7AA08-0369-4C30-89D0-09F19030EFD7}" type="presParOf" srcId="{26531E5C-B38F-4534-9542-D983BFD8A153}" destId="{B4B5A177-35F4-484B-A51F-83F7BE3E3E16}" srcOrd="1" destOrd="0" presId="urn:microsoft.com/office/officeart/2018/2/layout/IconVerticalSolidList"/>
    <dgm:cxn modelId="{6FADDCE6-2661-4C40-BE6D-483763A53751}" type="presParOf" srcId="{26531E5C-B38F-4534-9542-D983BFD8A153}" destId="{4684BA3B-4AAC-4AD1-8B5B-320D632C4003}" srcOrd="2" destOrd="0" presId="urn:microsoft.com/office/officeart/2018/2/layout/IconVerticalSolidList"/>
    <dgm:cxn modelId="{11FE1EE1-5F88-400F-A5FD-3A9FC0E0C3CC}" type="presParOf" srcId="{26531E5C-B38F-4534-9542-D983BFD8A153}" destId="{5847EAF9-8E21-4329-B5EA-80C7D2440286}" srcOrd="3" destOrd="0" presId="urn:microsoft.com/office/officeart/2018/2/layout/IconVerticalSolidList"/>
    <dgm:cxn modelId="{2A990BBD-0E7F-42D1-B7F4-79BEA30ECF3B}" type="presParOf" srcId="{ABF69187-8C00-4FDA-9525-5CB023843749}" destId="{4B0D4878-25E2-4A24-8BA3-EDE25C0813A5}" srcOrd="1" destOrd="0" presId="urn:microsoft.com/office/officeart/2018/2/layout/IconVerticalSolidList"/>
    <dgm:cxn modelId="{2CC49812-88C4-45C8-99B8-78792299FF36}" type="presParOf" srcId="{ABF69187-8C00-4FDA-9525-5CB023843749}" destId="{DC39F926-E65D-4125-A491-0BBF4BFB1874}" srcOrd="2" destOrd="0" presId="urn:microsoft.com/office/officeart/2018/2/layout/IconVerticalSolidList"/>
    <dgm:cxn modelId="{80C7D8DF-71D8-4B2F-B73A-AD1FDE6DFAE0}" type="presParOf" srcId="{DC39F926-E65D-4125-A491-0BBF4BFB1874}" destId="{0B4E0536-02F2-416A-8D51-4FEDAA06D1AA}" srcOrd="0" destOrd="0" presId="urn:microsoft.com/office/officeart/2018/2/layout/IconVerticalSolidList"/>
    <dgm:cxn modelId="{D536BC2C-E7B7-4EDE-8549-7C4A9EF32647}" type="presParOf" srcId="{DC39F926-E65D-4125-A491-0BBF4BFB1874}" destId="{E4BE81B9-64A4-4A19-8F0B-E39E796D570E}" srcOrd="1" destOrd="0" presId="urn:microsoft.com/office/officeart/2018/2/layout/IconVerticalSolidList"/>
    <dgm:cxn modelId="{B7594229-9826-4B01-89C4-C33E145EA4AE}" type="presParOf" srcId="{DC39F926-E65D-4125-A491-0BBF4BFB1874}" destId="{61416E67-C69D-4113-A126-71C9BCF411F9}" srcOrd="2" destOrd="0" presId="urn:microsoft.com/office/officeart/2018/2/layout/IconVerticalSolidList"/>
    <dgm:cxn modelId="{F9184A05-FAD3-49C1-B562-37D4218AC392}" type="presParOf" srcId="{DC39F926-E65D-4125-A491-0BBF4BFB1874}" destId="{5062D7EF-EC29-460E-B2D5-F40EC4B9A71A}" srcOrd="3" destOrd="0" presId="urn:microsoft.com/office/officeart/2018/2/layout/IconVerticalSolidList"/>
    <dgm:cxn modelId="{728B38F5-CB6B-4992-A9D9-11DE5004B9EB}" type="presParOf" srcId="{ABF69187-8C00-4FDA-9525-5CB023843749}" destId="{B3DABF96-FB1F-488F-B243-895ECDA911B4}" srcOrd="3" destOrd="0" presId="urn:microsoft.com/office/officeart/2018/2/layout/IconVerticalSolidList"/>
    <dgm:cxn modelId="{A1660CFA-6B75-4134-8B5A-8530F398F240}" type="presParOf" srcId="{ABF69187-8C00-4FDA-9525-5CB023843749}" destId="{5F96479C-5D3F-49A0-BB4D-C7DEFD633460}" srcOrd="4" destOrd="0" presId="urn:microsoft.com/office/officeart/2018/2/layout/IconVerticalSolidList"/>
    <dgm:cxn modelId="{CA1D36C1-D238-4F6F-B3F7-9F168BC5FB41}" type="presParOf" srcId="{5F96479C-5D3F-49A0-BB4D-C7DEFD633460}" destId="{CC24A4F6-CC9F-4FB5-AAC6-86A0D625035F}" srcOrd="0" destOrd="0" presId="urn:microsoft.com/office/officeart/2018/2/layout/IconVerticalSolidList"/>
    <dgm:cxn modelId="{3D6F23CB-0B3D-42FB-9B38-BC1F508DDBE9}" type="presParOf" srcId="{5F96479C-5D3F-49A0-BB4D-C7DEFD633460}" destId="{A4796ACA-691B-4013-A038-A12969B88C03}" srcOrd="1" destOrd="0" presId="urn:microsoft.com/office/officeart/2018/2/layout/IconVerticalSolidList"/>
    <dgm:cxn modelId="{1EBB3FBE-1DFA-4906-8DB8-5C3BA0949431}" type="presParOf" srcId="{5F96479C-5D3F-49A0-BB4D-C7DEFD633460}" destId="{2CFB3159-F170-4BBF-B68F-310C44F9DBFC}" srcOrd="2" destOrd="0" presId="urn:microsoft.com/office/officeart/2018/2/layout/IconVerticalSolidList"/>
    <dgm:cxn modelId="{AB77DA37-7FCB-4B9E-8E07-9B249EB307B6}" type="presParOf" srcId="{5F96479C-5D3F-49A0-BB4D-C7DEFD633460}" destId="{53415F52-D387-4CAF-BD30-0A565CF438D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FB6C17-F3FC-47A7-83AB-04AC4FAB1752}">
      <dsp:nvSpPr>
        <dsp:cNvPr id="0" name=""/>
        <dsp:cNvSpPr/>
      </dsp:nvSpPr>
      <dsp:spPr>
        <a:xfrm>
          <a:off x="0" y="31319"/>
          <a:ext cx="5212080" cy="1053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kern="1200" dirty="0">
              <a:latin typeface="Arial" panose="020B0604020202020204" pitchFamily="34" charset="0"/>
              <a:cs typeface="Arial" panose="020B0604020202020204" pitchFamily="34" charset="0"/>
            </a:rPr>
            <a:t>BART-Base</a:t>
          </a:r>
          <a:endParaRPr lang="en-US" sz="45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1403" y="82722"/>
        <a:ext cx="5109274" cy="950194"/>
      </dsp:txXfrm>
    </dsp:sp>
    <dsp:sp modelId="{96BC92E8-06CE-475B-A2E2-BAE10E877128}">
      <dsp:nvSpPr>
        <dsp:cNvPr id="0" name=""/>
        <dsp:cNvSpPr/>
      </dsp:nvSpPr>
      <dsp:spPr>
        <a:xfrm>
          <a:off x="0" y="1213920"/>
          <a:ext cx="5212080" cy="1053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kern="1200" dirty="0">
              <a:latin typeface="Arial" panose="020B0604020202020204" pitchFamily="34" charset="0"/>
              <a:cs typeface="Arial" panose="020B0604020202020204" pitchFamily="34" charset="0"/>
            </a:rPr>
            <a:t>BART-Large</a:t>
          </a:r>
          <a:endParaRPr lang="en-US" sz="45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1403" y="1265323"/>
        <a:ext cx="5109274" cy="950194"/>
      </dsp:txXfrm>
    </dsp:sp>
    <dsp:sp modelId="{7CC0954E-3459-4F7F-89B8-E14B116848FA}">
      <dsp:nvSpPr>
        <dsp:cNvPr id="0" name=""/>
        <dsp:cNvSpPr/>
      </dsp:nvSpPr>
      <dsp:spPr>
        <a:xfrm>
          <a:off x="0" y="2396519"/>
          <a:ext cx="5212080" cy="1053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kern="1200" dirty="0">
              <a:latin typeface="Arial" panose="020B0604020202020204" pitchFamily="34" charset="0"/>
              <a:cs typeface="Arial" panose="020B0604020202020204" pitchFamily="34" charset="0"/>
            </a:rPr>
            <a:t>T5-Base</a:t>
          </a:r>
          <a:endParaRPr lang="en-US" sz="45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1403" y="2447922"/>
        <a:ext cx="5109274" cy="950194"/>
      </dsp:txXfrm>
    </dsp:sp>
    <dsp:sp modelId="{2BED6868-5196-4B5E-AB85-7EE3B0DF9B1F}">
      <dsp:nvSpPr>
        <dsp:cNvPr id="0" name=""/>
        <dsp:cNvSpPr/>
      </dsp:nvSpPr>
      <dsp:spPr>
        <a:xfrm>
          <a:off x="0" y="3579119"/>
          <a:ext cx="5212080" cy="1053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500" kern="1200" dirty="0">
              <a:latin typeface="Arial" panose="020B0604020202020204" pitchFamily="34" charset="0"/>
              <a:cs typeface="Arial" panose="020B0604020202020204" pitchFamily="34" charset="0"/>
            </a:rPr>
            <a:t>FLAN-T5-Base</a:t>
          </a:r>
          <a:endParaRPr lang="en-US" sz="45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1403" y="3630522"/>
        <a:ext cx="5109274" cy="9501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DB5155-7747-4CB5-B45C-5081C7493CB2}">
      <dsp:nvSpPr>
        <dsp:cNvPr id="0" name=""/>
        <dsp:cNvSpPr/>
      </dsp:nvSpPr>
      <dsp:spPr>
        <a:xfrm>
          <a:off x="0" y="492"/>
          <a:ext cx="9872871" cy="115360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B5A177-35F4-484B-A51F-83F7BE3E3E16}">
      <dsp:nvSpPr>
        <dsp:cNvPr id="0" name=""/>
        <dsp:cNvSpPr/>
      </dsp:nvSpPr>
      <dsp:spPr>
        <a:xfrm>
          <a:off x="348965" y="260053"/>
          <a:ext cx="634482" cy="6344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47EAF9-8E21-4329-B5EA-80C7D2440286}">
      <dsp:nvSpPr>
        <dsp:cNvPr id="0" name=""/>
        <dsp:cNvSpPr/>
      </dsp:nvSpPr>
      <dsp:spPr>
        <a:xfrm>
          <a:off x="1332412" y="492"/>
          <a:ext cx="8540458" cy="11536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090" tIns="122090" rIns="122090" bIns="12209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latin typeface="Arial" panose="020B0604020202020204" pitchFamily="34" charset="0"/>
              <a:cs typeface="Arial" panose="020B0604020202020204" pitchFamily="34" charset="0"/>
            </a:rPr>
            <a:t>Instruction tuning FLAN-T5 may produce different results</a:t>
          </a:r>
          <a:endParaRPr lang="en-US" sz="25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332412" y="492"/>
        <a:ext cx="8540458" cy="1153604"/>
      </dsp:txXfrm>
    </dsp:sp>
    <dsp:sp modelId="{0B4E0536-02F2-416A-8D51-4FEDAA06D1AA}">
      <dsp:nvSpPr>
        <dsp:cNvPr id="0" name=""/>
        <dsp:cNvSpPr/>
      </dsp:nvSpPr>
      <dsp:spPr>
        <a:xfrm>
          <a:off x="0" y="1442497"/>
          <a:ext cx="9872871" cy="115360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BE81B9-64A4-4A19-8F0B-E39E796D570E}">
      <dsp:nvSpPr>
        <dsp:cNvPr id="0" name=""/>
        <dsp:cNvSpPr/>
      </dsp:nvSpPr>
      <dsp:spPr>
        <a:xfrm>
          <a:off x="348965" y="1702058"/>
          <a:ext cx="634482" cy="6344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62D7EF-EC29-460E-B2D5-F40EC4B9A71A}">
      <dsp:nvSpPr>
        <dsp:cNvPr id="0" name=""/>
        <dsp:cNvSpPr/>
      </dsp:nvSpPr>
      <dsp:spPr>
        <a:xfrm>
          <a:off x="1332412" y="1442497"/>
          <a:ext cx="8540458" cy="11536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090" tIns="122090" rIns="122090" bIns="12209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latin typeface="Arial" panose="020B0604020202020204" pitchFamily="34" charset="0"/>
              <a:cs typeface="Arial" panose="020B0604020202020204" pitchFamily="34" charset="0"/>
            </a:rPr>
            <a:t>Experiment on the medium and large size datasets for </a:t>
          </a:r>
          <a:r>
            <a:rPr lang="en-GB" sz="2500" kern="1200" dirty="0" err="1">
              <a:latin typeface="Arial" panose="020B0604020202020204" pitchFamily="34" charset="0"/>
              <a:cs typeface="Arial" panose="020B0604020202020204" pitchFamily="34" charset="0"/>
            </a:rPr>
            <a:t>SciGen</a:t>
          </a:r>
          <a:endParaRPr lang="en-US" sz="25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332412" y="1442497"/>
        <a:ext cx="8540458" cy="1153604"/>
      </dsp:txXfrm>
    </dsp:sp>
    <dsp:sp modelId="{CC24A4F6-CC9F-4FB5-AAC6-86A0D625035F}">
      <dsp:nvSpPr>
        <dsp:cNvPr id="0" name=""/>
        <dsp:cNvSpPr/>
      </dsp:nvSpPr>
      <dsp:spPr>
        <a:xfrm>
          <a:off x="0" y="2884503"/>
          <a:ext cx="9872871" cy="1153604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796ACA-691B-4013-A038-A12969B88C03}">
      <dsp:nvSpPr>
        <dsp:cNvPr id="0" name=""/>
        <dsp:cNvSpPr/>
      </dsp:nvSpPr>
      <dsp:spPr>
        <a:xfrm>
          <a:off x="348965" y="3144063"/>
          <a:ext cx="634482" cy="63448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415F52-D387-4CAF-BD30-0A565CF438D2}">
      <dsp:nvSpPr>
        <dsp:cNvPr id="0" name=""/>
        <dsp:cNvSpPr/>
      </dsp:nvSpPr>
      <dsp:spPr>
        <a:xfrm>
          <a:off x="1332412" y="2884503"/>
          <a:ext cx="8540458" cy="11536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090" tIns="122090" rIns="122090" bIns="12209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latin typeface="Arial" panose="020B0604020202020204" pitchFamily="34" charset="0"/>
              <a:cs typeface="Arial" panose="020B0604020202020204" pitchFamily="34" charset="0"/>
            </a:rPr>
            <a:t>Experiment on ‘bigger’ and more ‘state-of-the-art’ models like Llama-2 </a:t>
          </a:r>
          <a:endParaRPr lang="en-US" sz="25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332412" y="2884503"/>
        <a:ext cx="8540458" cy="11536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9311B97-9040-4EEB-B450-891E0C017A74}" type="datetime1">
              <a:rPr lang="en-GB" smtClean="0"/>
              <a:t>08/05/2024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15CDEBD-EF8F-487A-856D-CC68DBEFA78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10240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D0C97-8A11-468A-BE56-A90207C62AC2}" type="datetime1">
              <a:rPr lang="en-GB" smtClean="0"/>
              <a:pPr/>
              <a:t>08/05/2024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 dirty="0"/>
              <a:t>Click to 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293C6C-82EA-4D9D-AA8A-69C85F2EE2B5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537326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293C6C-82EA-4D9D-AA8A-69C85F2EE2B5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1726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rtlCol="0"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 rtlCol="0"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DC263D22-C4D1-416E-A0A1-735C55722F87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36ADA4-DF1A-47C5-87BA-8AC1DE0B860F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808B79-3A1D-494B-A143-94561F948DE8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23B5B4-D211-467C-AF42-4E926229A02D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rtlCol="0"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F0CC69-F6D8-4B94-865F-E962E82CD0F6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63424F-0A3F-4772-BC2D-76737F4D87A6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F2D23B-C7C2-45AC-98E5-7E80364BC65B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A8AC01-756A-4A7A-9414-DA3E5E260ABA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6268F0-2057-4FE5-811F-7BC868201B7A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rtlCol="0"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A282A8-2384-48F2-8BD1-8F408C41B3B2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rtlCol="0"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rtlCol="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39BF66-C9FA-44A8-9001-89225259F343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rtl="0"/>
            <a:fld id="{3B58C31F-EBA2-46BE-86B8-34CC247BF9C2}" type="datetime1">
              <a:rPr lang="en-GB" noProof="0" smtClean="0"/>
              <a:t>08/05/2024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455C987-ED28-46CA-ACFD-871FF101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9530D1-E1B7-4679-A6ED-D82EB77AA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B8372A-11C5-4BD2-B5FD-71DDEFADE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5896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5B9BDB7-2134-468E-9725-B904F4E36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4206240"/>
            <a:ext cx="9966960" cy="1325880"/>
          </a:xfrm>
        </p:spPr>
        <p:txBody>
          <a:bodyPr rtlCol="0">
            <a:normAutofit/>
          </a:bodyPr>
          <a:lstStyle/>
          <a:p>
            <a:pPr rtl="0"/>
            <a:r>
              <a:rPr lang="en-GB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COM4513 – comparing state of the art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34002C-587E-4F0F-A9CB-5B4EE2AB9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5596128"/>
            <a:ext cx="8767860" cy="557784"/>
          </a:xfrm>
        </p:spPr>
        <p:txBody>
          <a:bodyPr rtlCol="0">
            <a:normAutofit/>
          </a:bodyPr>
          <a:lstStyle/>
          <a:p>
            <a:pPr rtl="0"/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Sophie Dillon</a:t>
            </a:r>
          </a:p>
        </p:txBody>
      </p:sp>
      <p:pic>
        <p:nvPicPr>
          <p:cNvPr id="5" name="Picture 4" descr="A close-up of a green field">
            <a:extLst>
              <a:ext uri="{FF2B5EF4-FFF2-40B4-BE49-F238E27FC236}">
                <a16:creationId xmlns:a16="http://schemas.microsoft.com/office/drawing/2014/main" id="{4E312030-0DC2-4F76-9D84-36063902EC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867" r="1" b="29770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69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4F438-EA4B-3B5A-740B-742B6DB3D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8674F-A83B-9AE1-F49B-558B732AC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Fine-tuning the different models for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SciGen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dataset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Evaluated the different types of advantages/limitations of different models including the architecture and model size</a:t>
            </a:r>
          </a:p>
          <a:p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441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9DF0C-9EAA-7B92-C3E4-DB49EDE32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 anchor="ctr">
            <a:norm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FF395D1-C1D6-217C-4E98-208ECA5A93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7961923"/>
              </p:ext>
            </p:extLst>
          </p:nvPr>
        </p:nvGraphicFramePr>
        <p:xfrm>
          <a:off x="1143000" y="2057400"/>
          <a:ext cx="9872871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2083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214EC-2213-F559-CC2A-B012824AC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rm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Selection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F29D1321-DCBA-C8EC-70DC-DB2EB8963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6BC76EE-4E6D-6A01-EB0D-3CC1F373EE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169821"/>
              </p:ext>
            </p:extLst>
          </p:nvPr>
        </p:nvGraphicFramePr>
        <p:xfrm>
          <a:off x="5852159" y="1097280"/>
          <a:ext cx="5212080" cy="46634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9826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47DA6-DC48-56A7-EF2A-ED97CBCE0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039AC-F073-7B51-FC15-D053BEDF7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Few-Shot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Default epoch / learning rate specified in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SciGen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dataset, train batch size (8), test batch size (4), learning rate (5e-5)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Compared some different metrics like BLEU,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MoverScore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etc. Found the metrics did not encapsulate the information compared to human evaluation.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011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89F74-4A1B-60B8-9C87-0A0FBF58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 Examples – Gold Standard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0FF03-7D61-C5D8-32C2-2B65B0A0B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1 ( upper part ) shows the results of our basic semantic parser ( with glove embeddings ) on all six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graphbanks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our results are competitive across the board , and set a new state of the art for eds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smatch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scores (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cai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knight , 2013 ) among eds parsers which are not trained on gold syntax information . our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edm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score (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dridan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oepen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, 2011 ) on eds is lower , the use of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embeddings is highly effective across the board . we set a new state of the art ( without gold syntax ) on all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graphbanks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except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2017 ; the improvement is particularly pronounced in the out - of - domain evaluations , illustrating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' s ability to transfer across domains . the results on the test dataset are shown in table 1 ( bottom ) . with glove , multi - task learning led to substantial improvements ; with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improvements are smaller but still noticeable 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7522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46388-F7DB-4633-8115-7AC0BAF3F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 Examples – BART-Base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6D6F0-1C3B-63DF-423B-E87665EE0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BART-Base: 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performance of the models on the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psd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datasets is reported in table vii . the results are presented in tables vii and viii . table vii shows that the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psd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performs better than the previous state - of - the - art models on all three datasets .</a:t>
            </a:r>
          </a:p>
        </p:txBody>
      </p:sp>
    </p:spTree>
    <p:extLst>
      <p:ext uri="{BB962C8B-B14F-4D97-AF65-F5344CB8AC3E}">
        <p14:creationId xmlns:p14="http://schemas.microsoft.com/office/powerpoint/2010/main" val="3282601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46388-F7DB-4633-8115-7AC0BAF3F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 Examples – BART-Large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6D6F0-1C3B-63DF-423B-E87665EE0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BART-Large: 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3 presents the results on the eds and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psd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datasets . we present the results of the best performing models on the basic and final sets . the results are presented in table 3 . the basic set shows that eds models perform well on both the semantic and syntactic level , with the exception of the dm case . the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psd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case is qualitatively very similar , with a gap of 10 . 3 points from the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baseline .</a:t>
            </a:r>
          </a:p>
        </p:txBody>
      </p:sp>
    </p:spTree>
    <p:extLst>
      <p:ext uri="{BB962C8B-B14F-4D97-AF65-F5344CB8AC3E}">
        <p14:creationId xmlns:p14="http://schemas.microsoft.com/office/powerpoint/2010/main" val="56409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46388-F7DB-4633-8115-7AC0BAF3F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 Examples – T5-Base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6D6F0-1C3B-63DF-423B-E87665EE0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T5-Base: 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 extra_id_0 &gt; f c &gt; [ bold ] dm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ood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 c &gt; [ bold ] pas id f c &gt; [ bold ] pas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ood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 c &gt; [ bold ] dm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ood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 c &gt; [ bold ] dm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ood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 c &gt; [ bold ] dm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ood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 c &gt; [ bold ] dm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ood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 c &gt; [ bold c &gt; [ bold ] [ bold [ bold [ bold ] [ bold [ bold ] [ bold [ bold ] [ bold [ bold ] [ bold [ bold ] [ bold [ bold ] [ bold [ bold ] [ bold [ bold ]</a:t>
            </a:r>
          </a:p>
        </p:txBody>
      </p:sp>
    </p:spTree>
    <p:extLst>
      <p:ext uri="{BB962C8B-B14F-4D97-AF65-F5344CB8AC3E}">
        <p14:creationId xmlns:p14="http://schemas.microsoft.com/office/powerpoint/2010/main" val="3463454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46388-F7DB-4633-8115-7AC0BAF3F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 – FLAN-T5-Base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6D6F0-1C3B-63DF-423B-E87665EE0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015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AB67E-6BEF-DE11-9E5D-648B12B9E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CC723-63F5-D6C2-712E-695DD08C4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 samples selected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T5-Base does not generate clear, coherent and factually accurate sentences; rather, it seems to learn the format of the table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BART-Base repeats a lot of sentences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[table number] shows that and has shorter sentences compared to BART-Base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BART-Large produces longer and more diversified sentences compared to BART-Base and shows promising results of the samples selected at 0.7.</a:t>
            </a:r>
          </a:p>
          <a:p>
            <a:pPr lvl="1"/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BART-Large also tended to include extra information that wasn’t within the gold standard.</a:t>
            </a:r>
          </a:p>
        </p:txBody>
      </p:sp>
    </p:spTree>
    <p:extLst>
      <p:ext uri="{BB962C8B-B14F-4D97-AF65-F5344CB8AC3E}">
        <p14:creationId xmlns:p14="http://schemas.microsoft.com/office/powerpoint/2010/main" val="92377262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695_TF00019431.potx" id="{C2E086FE-F136-4677-B1CD-1B86718D79C6}" vid="{BAEC34E4-4BC1-4192-AE45-DF8DCAE2E2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0915EF7-B9F6-4EB7-AA4F-557BE6AB702C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928E4D0-782D-4812-BE7D-AE5131FD37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465D742-03F8-4A07-AD44-2F5940A9609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Basis design</Template>
  <TotalTime>206</TotalTime>
  <Words>657</Words>
  <Application>Microsoft Office PowerPoint</Application>
  <PresentationFormat>Widescreen</PresentationFormat>
  <Paragraphs>34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Corbel</vt:lpstr>
      <vt:lpstr>Basis</vt:lpstr>
      <vt:lpstr>COM4513 – comparing state of the art models</vt:lpstr>
      <vt:lpstr>Model Selection</vt:lpstr>
      <vt:lpstr>Experiments</vt:lpstr>
      <vt:lpstr>Results Examples – Gold Standard</vt:lpstr>
      <vt:lpstr>Result Examples – BART-Base</vt:lpstr>
      <vt:lpstr>Result Examples – BART-Large</vt:lpstr>
      <vt:lpstr>Result Examples – T5-Base</vt:lpstr>
      <vt:lpstr>Result Examples – FLAN-T5-Base</vt:lpstr>
      <vt:lpstr>Human Evaluation</vt:lpstr>
      <vt:lpstr>Contributions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COM4513 – comparing state of the art models</dc:title>
  <dc:creator>Sophie Dillon</dc:creator>
  <cp:lastModifiedBy>Sophie Dillon</cp:lastModifiedBy>
  <cp:revision>3</cp:revision>
  <dcterms:created xsi:type="dcterms:W3CDTF">2024-05-08T17:07:50Z</dcterms:created>
  <dcterms:modified xsi:type="dcterms:W3CDTF">2024-05-08T20:34:06Z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